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8" r:id="rId3"/>
    <p:sldId id="264" r:id="rId4"/>
    <p:sldId id="265" r:id="rId5"/>
    <p:sldId id="257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58796-A411-484C-AA69-98FDD4A00F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F59EB-19D5-4D9C-9A26-E31DAFF7B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28A0F4-0365-4D49-BA27-F5C57C862037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69D2AB-DC19-4340-82A8-EEDE215844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id.ucsb.edu/fafsasimplification/" TargetMode="External"/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Applying for </a:t>
            </a:r>
            <a:r>
              <a:rPr lang="en-US" dirty="0" smtClean="0"/>
              <a:t>Financial 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will I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attendance</a:t>
            </a:r>
          </a:p>
          <a:p>
            <a:r>
              <a:rPr lang="en-US" dirty="0" smtClean="0"/>
              <a:t>Expected Family Contribution (EFC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Fafsa4caster</a:t>
            </a:r>
          </a:p>
          <a:p>
            <a:pPr lvl="1"/>
            <a:r>
              <a:rPr lang="en-US" dirty="0" smtClean="0"/>
              <a:t>Federal Methodology for Needs Analysis</a:t>
            </a:r>
            <a:endParaRPr lang="en-US" dirty="0" smtClean="0"/>
          </a:p>
          <a:p>
            <a:r>
              <a:rPr lang="en-US" dirty="0" smtClean="0"/>
              <a:t>Year in School</a:t>
            </a:r>
          </a:p>
          <a:p>
            <a:r>
              <a:rPr lang="en-US" dirty="0" smtClean="0"/>
              <a:t>Enrollment Status</a:t>
            </a:r>
          </a:p>
          <a:p>
            <a:pPr lvl="1"/>
            <a:r>
              <a:rPr lang="en-US" dirty="0" smtClean="0"/>
              <a:t>Half-time</a:t>
            </a:r>
          </a:p>
          <a:p>
            <a:pPr lvl="1"/>
            <a:r>
              <a:rPr lang="en-US" dirty="0" smtClean="0"/>
              <a:t>Full-time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accept all 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GRANTS FIRST!</a:t>
            </a:r>
          </a:p>
          <a:p>
            <a:r>
              <a:rPr lang="en-US" dirty="0" smtClean="0"/>
              <a:t>Explore scholarship and grant opportunities</a:t>
            </a:r>
          </a:p>
          <a:p>
            <a:r>
              <a:rPr lang="en-US" dirty="0" smtClean="0"/>
              <a:t>Only take what you </a:t>
            </a:r>
            <a:r>
              <a:rPr lang="en-US" dirty="0" smtClean="0"/>
              <a:t>need (in loans)</a:t>
            </a:r>
            <a:endParaRPr lang="en-US" dirty="0" smtClean="0"/>
          </a:p>
          <a:p>
            <a:r>
              <a:rPr lang="en-US" dirty="0" smtClean="0"/>
              <a:t>Talk to parents, family members</a:t>
            </a:r>
          </a:p>
          <a:p>
            <a:r>
              <a:rPr lang="en-US" dirty="0" smtClean="0"/>
              <a:t>Factor in job paychecks</a:t>
            </a:r>
          </a:p>
          <a:p>
            <a:r>
              <a:rPr lang="en-US" dirty="0" smtClean="0"/>
              <a:t>Make a budget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loans can’t be cancelled because:</a:t>
            </a:r>
          </a:p>
          <a:p>
            <a:pPr lvl="1"/>
            <a:r>
              <a:rPr lang="en-US" dirty="0" smtClean="0"/>
              <a:t>Didn’t receive an acceptable education</a:t>
            </a:r>
          </a:p>
          <a:p>
            <a:pPr lvl="1"/>
            <a:r>
              <a:rPr lang="en-US" dirty="0" smtClean="0"/>
              <a:t>Didn’t get a job afterwards</a:t>
            </a:r>
          </a:p>
          <a:p>
            <a:pPr lvl="1"/>
            <a:r>
              <a:rPr lang="en-US" dirty="0" smtClean="0"/>
              <a:t>Financial Difficulties</a:t>
            </a:r>
          </a:p>
          <a:p>
            <a:r>
              <a:rPr lang="en-US" dirty="0" smtClean="0"/>
              <a:t>Filing for bankruptcy doesn’t wipe out student loans</a:t>
            </a:r>
          </a:p>
          <a:p>
            <a:r>
              <a:rPr lang="en-US" dirty="0" smtClean="0"/>
              <a:t>You don’t have to wait to graduate to begin repayment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DEFAULT ON YOUR LOANS!!!!!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soon as you miss your first student loan payment, you're considered </a:t>
            </a:r>
            <a:r>
              <a:rPr lang="en-US" b="1" dirty="0" smtClean="0"/>
              <a:t>delinquent</a:t>
            </a:r>
            <a:endParaRPr lang="en-US" dirty="0" smtClean="0"/>
          </a:p>
          <a:p>
            <a:r>
              <a:rPr lang="en-US" b="1" dirty="0" smtClean="0"/>
              <a:t>90 days later</a:t>
            </a:r>
            <a:r>
              <a:rPr lang="en-US" dirty="0" smtClean="0"/>
              <a:t>, you will be reported to three credit bureaus, and they will take points away from your credit</a:t>
            </a:r>
          </a:p>
          <a:p>
            <a:r>
              <a:rPr lang="en-US" dirty="0" smtClean="0"/>
              <a:t>After </a:t>
            </a:r>
            <a:r>
              <a:rPr lang="en-US" b="1" dirty="0" smtClean="0"/>
              <a:t>270 days past due</a:t>
            </a:r>
            <a:r>
              <a:rPr lang="en-US" dirty="0" smtClean="0"/>
              <a:t>, a student loan </a:t>
            </a:r>
            <a:r>
              <a:rPr lang="en-US" dirty="0" smtClean="0"/>
              <a:t>is </a:t>
            </a:r>
            <a:r>
              <a:rPr lang="en-US" dirty="0" smtClean="0"/>
              <a:t>considered to be in </a:t>
            </a:r>
            <a:r>
              <a:rPr lang="en-US" b="1" dirty="0" smtClean="0"/>
              <a:t>default</a:t>
            </a:r>
            <a:r>
              <a:rPr lang="en-US" dirty="0" smtClean="0"/>
              <a:t>. At this point, your debt will be put into collections and payment will be required from collections agencies.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Default…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immediately lose access </a:t>
            </a:r>
            <a:r>
              <a:rPr lang="en-US" dirty="0" smtClean="0"/>
              <a:t>to </a:t>
            </a:r>
            <a:r>
              <a:rPr lang="en-US" dirty="0" smtClean="0"/>
              <a:t>federal </a:t>
            </a:r>
            <a:r>
              <a:rPr lang="en-US" dirty="0" smtClean="0"/>
              <a:t>forgiveness programs, forbearance, deferment, and access to different repayment plan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Lower credit score</a:t>
            </a:r>
          </a:p>
          <a:p>
            <a:r>
              <a:rPr lang="en-US" dirty="0" smtClean="0"/>
              <a:t>Owe collections fees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Deferment </a:t>
            </a:r>
            <a:endParaRPr lang="en-US" b="1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period during which repayment of the </a:t>
            </a:r>
            <a:r>
              <a:rPr lang="en-US" i="1" dirty="0" smtClean="0"/>
              <a:t>principal</a:t>
            </a:r>
            <a:r>
              <a:rPr lang="en-US" dirty="0" smtClean="0"/>
              <a:t> and interest of your loan is temporarily </a:t>
            </a:r>
            <a:r>
              <a:rPr lang="en-US" dirty="0" smtClean="0"/>
              <a:t>delayed</a:t>
            </a:r>
          </a:p>
          <a:p>
            <a:pPr>
              <a:buNone/>
            </a:pPr>
            <a:r>
              <a:rPr lang="en-US" b="1" dirty="0" smtClean="0"/>
              <a:t>Forbearance </a:t>
            </a:r>
          </a:p>
          <a:p>
            <a:r>
              <a:rPr lang="en-US" dirty="0" smtClean="0"/>
              <a:t>stop </a:t>
            </a:r>
            <a:r>
              <a:rPr lang="en-US" dirty="0" smtClean="0"/>
              <a:t>making payments or reduce your monthly payment for up to 12 months. Interest will continue to accrue on your subsidized and unsubsidized loans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Pay As You Earn</a:t>
            </a:r>
          </a:p>
          <a:p>
            <a:r>
              <a:rPr lang="en-US" dirty="0" smtClean="0"/>
              <a:t>Uses a percentage of your income rather than a minimum payment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Application for Federal Student Aid</a:t>
            </a:r>
          </a:p>
          <a:p>
            <a:r>
              <a:rPr lang="en-US" dirty="0" smtClean="0"/>
              <a:t>Money </a:t>
            </a:r>
            <a:r>
              <a:rPr lang="en-US" dirty="0" smtClean="0"/>
              <a:t>from the Government</a:t>
            </a:r>
          </a:p>
          <a:p>
            <a:pPr lvl="1"/>
            <a:r>
              <a:rPr lang="en-US" dirty="0" smtClean="0"/>
              <a:t>U.S Department of Education</a:t>
            </a:r>
          </a:p>
          <a:p>
            <a:endParaRPr lang="en-US" dirty="0" smtClean="0"/>
          </a:p>
          <a:p>
            <a:r>
              <a:rPr lang="en-US" dirty="0" smtClean="0"/>
              <a:t>Comes in the form of grants, work-study, and loans</a:t>
            </a:r>
          </a:p>
          <a:p>
            <a:endParaRPr lang="en-US" dirty="0" smtClean="0"/>
          </a:p>
          <a:p>
            <a:r>
              <a:rPr lang="en-US" dirty="0" smtClean="0"/>
              <a:t>FAFSA is required for many college-based scholarships, but not all.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Pell Grant – Students with financial need</a:t>
            </a:r>
          </a:p>
          <a:p>
            <a:r>
              <a:rPr lang="en-US" dirty="0" smtClean="0"/>
              <a:t>Federal Supplemental Education Opportunity Grant (FSEOG) – Exceptional Financial Need</a:t>
            </a:r>
          </a:p>
          <a:p>
            <a:r>
              <a:rPr lang="en-US" dirty="0" smtClean="0"/>
              <a:t>TEACH Grant – Students who plan to become teachers.</a:t>
            </a:r>
          </a:p>
          <a:p>
            <a:r>
              <a:rPr lang="en-US" dirty="0" smtClean="0"/>
              <a:t>Work-Study – Jobs on or off campus, pay at least minimum wage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Subsidized Loans – Interest starts after graduation </a:t>
            </a:r>
            <a:r>
              <a:rPr lang="en-US" dirty="0" smtClean="0"/>
              <a:t>(</a:t>
            </a:r>
            <a:r>
              <a:rPr lang="en-US" dirty="0" smtClean="0"/>
              <a:t>4.29</a:t>
            </a:r>
            <a:r>
              <a:rPr lang="en-US" dirty="0" smtClean="0"/>
              <a:t>%)</a:t>
            </a:r>
            <a:endParaRPr lang="en-US" dirty="0" smtClean="0"/>
          </a:p>
          <a:p>
            <a:r>
              <a:rPr lang="en-US" dirty="0" smtClean="0"/>
              <a:t>Unsubsidized Loans – Interest starts immediately (</a:t>
            </a:r>
            <a:r>
              <a:rPr lang="en-US" dirty="0" smtClean="0"/>
              <a:t>4.29%)</a:t>
            </a:r>
            <a:endParaRPr lang="en-US" dirty="0" smtClean="0"/>
          </a:p>
          <a:p>
            <a:r>
              <a:rPr lang="en-US" dirty="0" smtClean="0"/>
              <a:t>Direct PLUS Loans – Parents of dependant students </a:t>
            </a:r>
            <a:r>
              <a:rPr lang="en-US" dirty="0" smtClean="0"/>
              <a:t>(</a:t>
            </a:r>
            <a:r>
              <a:rPr lang="en-US" dirty="0" smtClean="0"/>
              <a:t>6.84</a:t>
            </a:r>
            <a:r>
              <a:rPr lang="en-US" dirty="0" smtClean="0"/>
              <a:t>%)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Aid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Financial Need (Usually for grants)</a:t>
            </a:r>
          </a:p>
          <a:p>
            <a:r>
              <a:rPr lang="en-US" dirty="0" smtClean="0"/>
              <a:t>U.S. Citizen</a:t>
            </a:r>
          </a:p>
          <a:p>
            <a:r>
              <a:rPr lang="en-US" dirty="0" smtClean="0"/>
              <a:t>Valid Social Security Number </a:t>
            </a:r>
          </a:p>
          <a:p>
            <a:r>
              <a:rPr lang="en-US" dirty="0" smtClean="0"/>
              <a:t>Provide diploma or GED</a:t>
            </a:r>
          </a:p>
          <a:p>
            <a:r>
              <a:rPr lang="en-US" dirty="0" smtClean="0"/>
              <a:t>Guys must register for Selective Service (If between 18 and 25)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www.fafsa.gov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http://www.finaid.ucsb.edu/fafsasimplification/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account with a </a:t>
            </a:r>
            <a:r>
              <a:rPr lang="en-US" dirty="0" smtClean="0"/>
              <a:t>FAFSA ID</a:t>
            </a:r>
            <a:endParaRPr lang="en-US" dirty="0" smtClean="0"/>
          </a:p>
          <a:p>
            <a:r>
              <a:rPr lang="en-US" dirty="0" smtClean="0"/>
              <a:t>Social Security Numbers</a:t>
            </a:r>
          </a:p>
          <a:p>
            <a:r>
              <a:rPr lang="en-US" b="1" dirty="0" smtClean="0"/>
              <a:t>2014 Income Tax Returns (Tell Your Parents to get started ASAP!)</a:t>
            </a:r>
          </a:p>
          <a:p>
            <a:r>
              <a:rPr lang="en-US" dirty="0" smtClean="0"/>
              <a:t>Bank </a:t>
            </a:r>
            <a:r>
              <a:rPr lang="en-US" dirty="0" smtClean="0"/>
              <a:t>Statements, Tax Transcripts, W2’s, Household Size form</a:t>
            </a:r>
            <a:endParaRPr lang="en-US" dirty="0" smtClean="0"/>
          </a:p>
          <a:p>
            <a:r>
              <a:rPr lang="en-US" dirty="0" smtClean="0"/>
              <a:t>Colleges that you will be applying to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do it by myself?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Steps 1 – 3  can be done by yourself </a:t>
            </a:r>
          </a:p>
          <a:p>
            <a:pPr lvl="1"/>
            <a:r>
              <a:rPr lang="en-US" dirty="0" smtClean="0"/>
              <a:t>Personal Information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Dependency Status</a:t>
            </a:r>
          </a:p>
          <a:p>
            <a:r>
              <a:rPr lang="en-US" dirty="0" smtClean="0"/>
              <a:t>Steps 4 + 5 require your parents</a:t>
            </a:r>
          </a:p>
          <a:p>
            <a:pPr lvl="1"/>
            <a:r>
              <a:rPr lang="en-US" dirty="0" smtClean="0"/>
              <a:t>Parental Demographics</a:t>
            </a:r>
          </a:p>
          <a:p>
            <a:pPr lvl="1"/>
            <a:r>
              <a:rPr lang="en-US" dirty="0" smtClean="0"/>
              <a:t>Financial Info</a:t>
            </a:r>
          </a:p>
          <a:p>
            <a:pPr lvl="1"/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If taxes aren’t filed in time, you can use estimates – correct them later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a SAR (Student Aid Report) via mail or email</a:t>
            </a:r>
          </a:p>
          <a:p>
            <a:r>
              <a:rPr lang="en-US" dirty="0" smtClean="0"/>
              <a:t>Double-check it</a:t>
            </a:r>
          </a:p>
          <a:p>
            <a:r>
              <a:rPr lang="en-US" dirty="0" smtClean="0"/>
              <a:t>Expect an aid reward (How long?)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1873</TotalTime>
  <Words>553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Applying for Financial Aid</vt:lpstr>
      <vt:lpstr>What is FAFSA</vt:lpstr>
      <vt:lpstr>Types of Aid</vt:lpstr>
      <vt:lpstr>Loans</vt:lpstr>
      <vt:lpstr>Federal Aid Requirements</vt:lpstr>
      <vt:lpstr>How do I apply?</vt:lpstr>
      <vt:lpstr>What You Need</vt:lpstr>
      <vt:lpstr>Can I do it by myself?</vt:lpstr>
      <vt:lpstr>Afterwards</vt:lpstr>
      <vt:lpstr>How much will I get?</vt:lpstr>
      <vt:lpstr>Should I accept all aid?</vt:lpstr>
      <vt:lpstr>Repayment</vt:lpstr>
      <vt:lpstr>DON’T DEFAULT ON YOUR LOANS!!!!!</vt:lpstr>
      <vt:lpstr>If You Default…</vt:lpstr>
      <vt:lpstr>Other Options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for FAFSA</dc:title>
  <dc:creator>Alexa Greer</dc:creator>
  <cp:lastModifiedBy>Alexa Greer</cp:lastModifiedBy>
  <cp:revision>35</cp:revision>
  <dcterms:created xsi:type="dcterms:W3CDTF">2015-09-05T19:11:38Z</dcterms:created>
  <dcterms:modified xsi:type="dcterms:W3CDTF">2015-09-09T06:08:38Z</dcterms:modified>
</cp:coreProperties>
</file>