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83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81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08580-2C3B-4725-A612-6916E6648F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E850DBA-59ED-42C9-918A-23CACBD3FE10}">
      <dgm:prSet phldrT="[Text]"/>
      <dgm:spPr/>
      <dgm:t>
        <a:bodyPr/>
        <a:lstStyle/>
        <a:p>
          <a:r>
            <a:rPr lang="en-US" dirty="0" smtClean="0"/>
            <a:t>Credit cards, Debit Cards, Checks</a:t>
          </a:r>
          <a:endParaRPr lang="en-US" dirty="0"/>
        </a:p>
      </dgm:t>
    </dgm:pt>
    <dgm:pt modelId="{096CD630-3A4B-4B14-B541-1BD34BE51BE4}" type="parTrans" cxnId="{039C2343-106C-4E15-AEE2-1626312FECF6}">
      <dgm:prSet/>
      <dgm:spPr/>
      <dgm:t>
        <a:bodyPr/>
        <a:lstStyle/>
        <a:p>
          <a:endParaRPr lang="en-US"/>
        </a:p>
      </dgm:t>
    </dgm:pt>
    <dgm:pt modelId="{5B77693C-3C23-4B27-9650-140F5E2E4D3D}" type="sibTrans" cxnId="{039C2343-106C-4E15-AEE2-1626312FECF6}">
      <dgm:prSet/>
      <dgm:spPr/>
      <dgm:t>
        <a:bodyPr/>
        <a:lstStyle/>
        <a:p>
          <a:endParaRPr lang="en-US"/>
        </a:p>
      </dgm:t>
    </dgm:pt>
    <dgm:pt modelId="{EDA15A36-9994-4785-B6FD-7F8ECB410305}">
      <dgm:prSet phldrT="[Text]"/>
      <dgm:spPr/>
      <dgm:t>
        <a:bodyPr/>
        <a:lstStyle/>
        <a:p>
          <a:r>
            <a:rPr lang="en-US" dirty="0" smtClean="0"/>
            <a:t>No knowledge required for Credit Cards</a:t>
          </a:r>
          <a:endParaRPr lang="en-US" dirty="0"/>
        </a:p>
      </dgm:t>
    </dgm:pt>
    <dgm:pt modelId="{B46625F4-B0DC-4CD2-B026-DD2484080456}" type="parTrans" cxnId="{DBA94984-4203-4F7E-B196-604684AA8AF5}">
      <dgm:prSet/>
      <dgm:spPr/>
      <dgm:t>
        <a:bodyPr/>
        <a:lstStyle/>
        <a:p>
          <a:endParaRPr lang="en-US"/>
        </a:p>
      </dgm:t>
    </dgm:pt>
    <dgm:pt modelId="{04AEE210-14B3-40C6-A502-48508512B58A}" type="sibTrans" cxnId="{DBA94984-4203-4F7E-B196-604684AA8AF5}">
      <dgm:prSet/>
      <dgm:spPr/>
      <dgm:t>
        <a:bodyPr/>
        <a:lstStyle/>
        <a:p>
          <a:endParaRPr lang="en-US"/>
        </a:p>
      </dgm:t>
    </dgm:pt>
    <dgm:pt modelId="{B73C59D2-24E8-442F-B069-F085787EE170}">
      <dgm:prSet phldrT="[Text]"/>
      <dgm:spPr/>
      <dgm:t>
        <a:bodyPr/>
        <a:lstStyle/>
        <a:p>
          <a:r>
            <a:rPr lang="en-US" dirty="0" smtClean="0"/>
            <a:t>Big banks love financial illiteracy</a:t>
          </a:r>
          <a:endParaRPr lang="en-US" dirty="0"/>
        </a:p>
      </dgm:t>
    </dgm:pt>
    <dgm:pt modelId="{9188E8B3-EAAD-4676-9769-93672E73F4C0}" type="sibTrans" cxnId="{8337433C-7C69-4F9E-A890-8D45D8ACB1B4}">
      <dgm:prSet/>
      <dgm:spPr/>
      <dgm:t>
        <a:bodyPr/>
        <a:lstStyle/>
        <a:p>
          <a:endParaRPr lang="en-US"/>
        </a:p>
      </dgm:t>
    </dgm:pt>
    <dgm:pt modelId="{068FA68F-50BE-484F-9BCF-D90915546380}" type="parTrans" cxnId="{8337433C-7C69-4F9E-A890-8D45D8ACB1B4}">
      <dgm:prSet/>
      <dgm:spPr/>
      <dgm:t>
        <a:bodyPr/>
        <a:lstStyle/>
        <a:p>
          <a:endParaRPr lang="en-US"/>
        </a:p>
      </dgm:t>
    </dgm:pt>
    <dgm:pt modelId="{0581F8E1-A3BE-4247-8EB7-11DD3EEC4D56}" type="pres">
      <dgm:prSet presAssocID="{6E308580-2C3B-4725-A612-6916E6648F71}" presName="CompostProcess" presStyleCnt="0">
        <dgm:presLayoutVars>
          <dgm:dir/>
          <dgm:resizeHandles val="exact"/>
        </dgm:presLayoutVars>
      </dgm:prSet>
      <dgm:spPr/>
    </dgm:pt>
    <dgm:pt modelId="{1C5EA0DF-634D-4A91-8134-229A7CB113FA}" type="pres">
      <dgm:prSet presAssocID="{6E308580-2C3B-4725-A612-6916E6648F71}" presName="arrow" presStyleLbl="bgShp" presStyleIdx="0" presStyleCnt="1"/>
      <dgm:spPr/>
    </dgm:pt>
    <dgm:pt modelId="{CE8D99A8-28F4-4B1E-8B59-8CD11C93CCDF}" type="pres">
      <dgm:prSet presAssocID="{6E308580-2C3B-4725-A612-6916E6648F71}" presName="linearProcess" presStyleCnt="0"/>
      <dgm:spPr/>
    </dgm:pt>
    <dgm:pt modelId="{2E2A1336-DC45-46DC-BE76-3842D335B5AE}" type="pres">
      <dgm:prSet presAssocID="{FE850DBA-59ED-42C9-918A-23CACBD3FE1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66395-80B2-43FB-9359-4F1CDFA66DAD}" type="pres">
      <dgm:prSet presAssocID="{5B77693C-3C23-4B27-9650-140F5E2E4D3D}" presName="sibTrans" presStyleCnt="0"/>
      <dgm:spPr/>
    </dgm:pt>
    <dgm:pt modelId="{C8BC4BBC-808F-4192-B4F6-B25295A2C7AB}" type="pres">
      <dgm:prSet presAssocID="{EDA15A36-9994-4785-B6FD-7F8ECB4103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28280-BD53-483D-AA4B-3BEDA98C72D1}" type="pres">
      <dgm:prSet presAssocID="{04AEE210-14B3-40C6-A502-48508512B58A}" presName="sibTrans" presStyleCnt="0"/>
      <dgm:spPr/>
    </dgm:pt>
    <dgm:pt modelId="{2DFA35B0-2D07-40B8-AD51-998FAB905624}" type="pres">
      <dgm:prSet presAssocID="{B73C59D2-24E8-442F-B069-F085787EE17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9C2343-106C-4E15-AEE2-1626312FECF6}" srcId="{6E308580-2C3B-4725-A612-6916E6648F71}" destId="{FE850DBA-59ED-42C9-918A-23CACBD3FE10}" srcOrd="0" destOrd="0" parTransId="{096CD630-3A4B-4B14-B541-1BD34BE51BE4}" sibTransId="{5B77693C-3C23-4B27-9650-140F5E2E4D3D}"/>
    <dgm:cxn modelId="{BFF81F29-179D-4B0F-8C08-A9DECD33CAF6}" type="presOf" srcId="{EDA15A36-9994-4785-B6FD-7F8ECB410305}" destId="{C8BC4BBC-808F-4192-B4F6-B25295A2C7AB}" srcOrd="0" destOrd="0" presId="urn:microsoft.com/office/officeart/2005/8/layout/hProcess9"/>
    <dgm:cxn modelId="{937213C8-C212-4C93-8020-6BDD8AAB1FAC}" type="presOf" srcId="{6E308580-2C3B-4725-A612-6916E6648F71}" destId="{0581F8E1-A3BE-4247-8EB7-11DD3EEC4D56}" srcOrd="0" destOrd="0" presId="urn:microsoft.com/office/officeart/2005/8/layout/hProcess9"/>
    <dgm:cxn modelId="{D8708CC8-D38C-4034-B425-8F4598A2B56C}" type="presOf" srcId="{FE850DBA-59ED-42C9-918A-23CACBD3FE10}" destId="{2E2A1336-DC45-46DC-BE76-3842D335B5AE}" srcOrd="0" destOrd="0" presId="urn:microsoft.com/office/officeart/2005/8/layout/hProcess9"/>
    <dgm:cxn modelId="{DBA94984-4203-4F7E-B196-604684AA8AF5}" srcId="{6E308580-2C3B-4725-A612-6916E6648F71}" destId="{EDA15A36-9994-4785-B6FD-7F8ECB410305}" srcOrd="1" destOrd="0" parTransId="{B46625F4-B0DC-4CD2-B026-DD2484080456}" sibTransId="{04AEE210-14B3-40C6-A502-48508512B58A}"/>
    <dgm:cxn modelId="{8337433C-7C69-4F9E-A890-8D45D8ACB1B4}" srcId="{6E308580-2C3B-4725-A612-6916E6648F71}" destId="{B73C59D2-24E8-442F-B069-F085787EE170}" srcOrd="2" destOrd="0" parTransId="{068FA68F-50BE-484F-9BCF-D90915546380}" sibTransId="{9188E8B3-EAAD-4676-9769-93672E73F4C0}"/>
    <dgm:cxn modelId="{5DEA2502-E2A6-40F2-9340-988049162DAD}" type="presOf" srcId="{B73C59D2-24E8-442F-B069-F085787EE170}" destId="{2DFA35B0-2D07-40B8-AD51-998FAB905624}" srcOrd="0" destOrd="0" presId="urn:microsoft.com/office/officeart/2005/8/layout/hProcess9"/>
    <dgm:cxn modelId="{BEF542CB-B12B-4050-AC4B-EC0005995F33}" type="presParOf" srcId="{0581F8E1-A3BE-4247-8EB7-11DD3EEC4D56}" destId="{1C5EA0DF-634D-4A91-8134-229A7CB113FA}" srcOrd="0" destOrd="0" presId="urn:microsoft.com/office/officeart/2005/8/layout/hProcess9"/>
    <dgm:cxn modelId="{B3B55EA9-4739-411D-957C-771F6DE99AB9}" type="presParOf" srcId="{0581F8E1-A3BE-4247-8EB7-11DD3EEC4D56}" destId="{CE8D99A8-28F4-4B1E-8B59-8CD11C93CCDF}" srcOrd="1" destOrd="0" presId="urn:microsoft.com/office/officeart/2005/8/layout/hProcess9"/>
    <dgm:cxn modelId="{55339438-EA71-400F-BB6C-2A78F71311CE}" type="presParOf" srcId="{CE8D99A8-28F4-4B1E-8B59-8CD11C93CCDF}" destId="{2E2A1336-DC45-46DC-BE76-3842D335B5AE}" srcOrd="0" destOrd="0" presId="urn:microsoft.com/office/officeart/2005/8/layout/hProcess9"/>
    <dgm:cxn modelId="{CB6F97DB-A449-4E15-BB63-E6E14B79A2DF}" type="presParOf" srcId="{CE8D99A8-28F4-4B1E-8B59-8CD11C93CCDF}" destId="{BE966395-80B2-43FB-9359-4F1CDFA66DAD}" srcOrd="1" destOrd="0" presId="urn:microsoft.com/office/officeart/2005/8/layout/hProcess9"/>
    <dgm:cxn modelId="{259F3A06-C672-4B0F-9700-3BBEB9229783}" type="presParOf" srcId="{CE8D99A8-28F4-4B1E-8B59-8CD11C93CCDF}" destId="{C8BC4BBC-808F-4192-B4F6-B25295A2C7AB}" srcOrd="2" destOrd="0" presId="urn:microsoft.com/office/officeart/2005/8/layout/hProcess9"/>
    <dgm:cxn modelId="{58DE8BEA-5B89-43B6-87D0-BAFD32D7F4AD}" type="presParOf" srcId="{CE8D99A8-28F4-4B1E-8B59-8CD11C93CCDF}" destId="{16E28280-BD53-483D-AA4B-3BEDA98C72D1}" srcOrd="3" destOrd="0" presId="urn:microsoft.com/office/officeart/2005/8/layout/hProcess9"/>
    <dgm:cxn modelId="{B73315FC-4D1D-4124-BD31-1074D26C25B7}" type="presParOf" srcId="{CE8D99A8-28F4-4B1E-8B59-8CD11C93CCDF}" destId="{2DFA35B0-2D07-40B8-AD51-998FAB9056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1C004-3383-41E2-9EE2-5825F5DAD7B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AF2F2-D027-478E-9138-0E3B7614E662}">
      <dgm:prSet custT="1"/>
      <dgm:spPr/>
      <dgm:t>
        <a:bodyPr/>
        <a:lstStyle/>
        <a:p>
          <a:pPr rtl="0"/>
          <a:r>
            <a:rPr lang="en-US" sz="1600" dirty="0" smtClean="0"/>
            <a:t>10% - Types of Credit</a:t>
          </a:r>
          <a:endParaRPr lang="en-US" sz="1600" dirty="0"/>
        </a:p>
      </dgm:t>
    </dgm:pt>
    <dgm:pt modelId="{78274540-B9A5-4A1A-95BB-D3BA9E23B1DE}" type="parTrans" cxnId="{1B5F1E8B-F3F9-4A82-A14A-CF652D89349B}">
      <dgm:prSet/>
      <dgm:spPr/>
      <dgm:t>
        <a:bodyPr/>
        <a:lstStyle/>
        <a:p>
          <a:endParaRPr lang="en-US"/>
        </a:p>
      </dgm:t>
    </dgm:pt>
    <dgm:pt modelId="{6605FA76-AC2F-4066-BAF2-6A585C2E323D}" type="sibTrans" cxnId="{1B5F1E8B-F3F9-4A82-A14A-CF652D89349B}">
      <dgm:prSet/>
      <dgm:spPr/>
      <dgm:t>
        <a:bodyPr/>
        <a:lstStyle/>
        <a:p>
          <a:endParaRPr lang="en-US"/>
        </a:p>
      </dgm:t>
    </dgm:pt>
    <dgm:pt modelId="{DFBBEA9C-9E2A-4947-AAB7-89A461762D69}">
      <dgm:prSet/>
      <dgm:spPr/>
      <dgm:t>
        <a:bodyPr/>
        <a:lstStyle/>
        <a:p>
          <a:pPr rtl="0"/>
          <a:r>
            <a:rPr lang="en-US" dirty="0" smtClean="0"/>
            <a:t>10% - Recent Credit</a:t>
          </a:r>
          <a:endParaRPr lang="en-US" dirty="0"/>
        </a:p>
      </dgm:t>
    </dgm:pt>
    <dgm:pt modelId="{70104E06-8AD0-448D-8C7F-683CC4CC125C}" type="parTrans" cxnId="{9B883CB4-4471-4FA9-9917-F6F39EDAB9D3}">
      <dgm:prSet/>
      <dgm:spPr/>
      <dgm:t>
        <a:bodyPr/>
        <a:lstStyle/>
        <a:p>
          <a:endParaRPr lang="en-US"/>
        </a:p>
      </dgm:t>
    </dgm:pt>
    <dgm:pt modelId="{7B1F530C-1696-40B3-8F99-20017105B534}" type="sibTrans" cxnId="{9B883CB4-4471-4FA9-9917-F6F39EDAB9D3}">
      <dgm:prSet/>
      <dgm:spPr/>
      <dgm:t>
        <a:bodyPr/>
        <a:lstStyle/>
        <a:p>
          <a:endParaRPr lang="en-US"/>
        </a:p>
      </dgm:t>
    </dgm:pt>
    <dgm:pt modelId="{ED3FB772-CEB8-4A0B-B113-AE3FE99FB686}">
      <dgm:prSet/>
      <dgm:spPr/>
      <dgm:t>
        <a:bodyPr/>
        <a:lstStyle/>
        <a:p>
          <a:pPr rtl="0"/>
          <a:r>
            <a:rPr lang="en-US" dirty="0" smtClean="0"/>
            <a:t>15% - Length of Credit </a:t>
          </a:r>
          <a:r>
            <a:rPr lang="en-US" dirty="0" smtClean="0"/>
            <a:t>History</a:t>
          </a:r>
          <a:endParaRPr lang="en-US" dirty="0"/>
        </a:p>
      </dgm:t>
    </dgm:pt>
    <dgm:pt modelId="{6220FDAE-4520-4EC8-89F8-5B01EFD6B4DB}" type="parTrans" cxnId="{0C90DA24-69DE-445C-94A1-AB57151DA744}">
      <dgm:prSet/>
      <dgm:spPr/>
      <dgm:t>
        <a:bodyPr/>
        <a:lstStyle/>
        <a:p>
          <a:endParaRPr lang="en-US"/>
        </a:p>
      </dgm:t>
    </dgm:pt>
    <dgm:pt modelId="{40E84B13-3396-437C-B3D2-CBC54B1CE8FA}" type="sibTrans" cxnId="{0C90DA24-69DE-445C-94A1-AB57151DA744}">
      <dgm:prSet/>
      <dgm:spPr/>
      <dgm:t>
        <a:bodyPr/>
        <a:lstStyle/>
        <a:p>
          <a:endParaRPr lang="en-US"/>
        </a:p>
      </dgm:t>
    </dgm:pt>
    <dgm:pt modelId="{678D3FF6-A3DD-44F3-A35B-5FF10B7DFA62}">
      <dgm:prSet/>
      <dgm:spPr/>
      <dgm:t>
        <a:bodyPr/>
        <a:lstStyle/>
        <a:p>
          <a:pPr rtl="0"/>
          <a:r>
            <a:rPr lang="en-US" dirty="0" smtClean="0"/>
            <a:t>35% Paying on Time</a:t>
          </a:r>
          <a:endParaRPr lang="en-US" dirty="0"/>
        </a:p>
      </dgm:t>
    </dgm:pt>
    <dgm:pt modelId="{077E27A4-955B-403E-9538-7571E1B55C3F}" type="parTrans" cxnId="{2621AF60-6EED-4DF3-BE71-F89F8168B504}">
      <dgm:prSet/>
      <dgm:spPr/>
      <dgm:t>
        <a:bodyPr/>
        <a:lstStyle/>
        <a:p>
          <a:endParaRPr lang="en-US"/>
        </a:p>
      </dgm:t>
    </dgm:pt>
    <dgm:pt modelId="{6A1C007B-54DC-40EA-BBA6-52703A384EB1}" type="sibTrans" cxnId="{2621AF60-6EED-4DF3-BE71-F89F8168B504}">
      <dgm:prSet/>
      <dgm:spPr/>
      <dgm:t>
        <a:bodyPr/>
        <a:lstStyle/>
        <a:p>
          <a:endParaRPr lang="en-US"/>
        </a:p>
      </dgm:t>
    </dgm:pt>
    <dgm:pt modelId="{0D00082C-06A1-49FE-87DC-86E7C9A396A7}">
      <dgm:prSet/>
      <dgm:spPr/>
      <dgm:t>
        <a:bodyPr/>
        <a:lstStyle/>
        <a:p>
          <a:pPr rtl="0"/>
          <a:r>
            <a:rPr lang="en-US" dirty="0" smtClean="0"/>
            <a:t>30% - Keep Balance Low</a:t>
          </a:r>
          <a:endParaRPr lang="en-US" dirty="0"/>
        </a:p>
      </dgm:t>
    </dgm:pt>
    <dgm:pt modelId="{3DE905DD-9EDD-4ACC-8271-D952A66E67DB}" type="parTrans" cxnId="{592D85E6-9A06-40F4-869D-6C20FDF831BA}">
      <dgm:prSet/>
      <dgm:spPr/>
      <dgm:t>
        <a:bodyPr/>
        <a:lstStyle/>
        <a:p>
          <a:endParaRPr lang="en-US"/>
        </a:p>
      </dgm:t>
    </dgm:pt>
    <dgm:pt modelId="{7316D5A6-EFAC-4393-8C6F-D0C77ECC5013}" type="sibTrans" cxnId="{592D85E6-9A06-40F4-869D-6C20FDF831BA}">
      <dgm:prSet/>
      <dgm:spPr/>
      <dgm:t>
        <a:bodyPr/>
        <a:lstStyle/>
        <a:p>
          <a:endParaRPr lang="en-US"/>
        </a:p>
      </dgm:t>
    </dgm:pt>
    <dgm:pt modelId="{A997F03A-33E4-498B-9EAA-B06829AEDB31}" type="pres">
      <dgm:prSet presAssocID="{FF71C004-3383-41E2-9EE2-5825F5DAD7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E6D96D-DBAF-4CED-A63C-0DD897C142AB}" type="pres">
      <dgm:prSet presAssocID="{8C4AF2F2-D027-478E-9138-0E3B7614E662}" presName="Name8" presStyleCnt="0"/>
      <dgm:spPr/>
    </dgm:pt>
    <dgm:pt modelId="{9397751B-6ECB-4F63-BF0F-44969049B44F}" type="pres">
      <dgm:prSet presAssocID="{8C4AF2F2-D027-478E-9138-0E3B7614E662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799C6-9F5B-4227-9A83-911FAC311D3F}" type="pres">
      <dgm:prSet presAssocID="{8C4AF2F2-D027-478E-9138-0E3B7614E6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F094E-D636-4892-9A2C-7298D5236ACA}" type="pres">
      <dgm:prSet presAssocID="{DFBBEA9C-9E2A-4947-AAB7-89A461762D69}" presName="Name8" presStyleCnt="0"/>
      <dgm:spPr/>
    </dgm:pt>
    <dgm:pt modelId="{F4790819-2402-44D5-B289-D56A2A72DD20}" type="pres">
      <dgm:prSet presAssocID="{DFBBEA9C-9E2A-4947-AAB7-89A461762D6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582CB-5872-4572-83FD-E114CA044033}" type="pres">
      <dgm:prSet presAssocID="{DFBBEA9C-9E2A-4947-AAB7-89A461762D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0BEA4-5A5A-4241-8046-81B7215F36A6}" type="pres">
      <dgm:prSet presAssocID="{ED3FB772-CEB8-4A0B-B113-AE3FE99FB686}" presName="Name8" presStyleCnt="0"/>
      <dgm:spPr/>
    </dgm:pt>
    <dgm:pt modelId="{E7BDF005-0BD6-452D-8B67-DA02AA3F3C4B}" type="pres">
      <dgm:prSet presAssocID="{ED3FB772-CEB8-4A0B-B113-AE3FE99FB686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9E7AF-C86D-401C-8ED4-CA769CB1894C}" type="pres">
      <dgm:prSet presAssocID="{ED3FB772-CEB8-4A0B-B113-AE3FE99FB6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B7B30-CBAF-496D-A6C8-4DE5D0B68D94}" type="pres">
      <dgm:prSet presAssocID="{0D00082C-06A1-49FE-87DC-86E7C9A396A7}" presName="Name8" presStyleCnt="0"/>
      <dgm:spPr/>
    </dgm:pt>
    <dgm:pt modelId="{0BE4D689-9D0B-48E9-931A-DB6E28D0A654}" type="pres">
      <dgm:prSet presAssocID="{0D00082C-06A1-49FE-87DC-86E7C9A396A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DB640-8596-41FE-9A6F-243AC47A62AB}" type="pres">
      <dgm:prSet presAssocID="{0D00082C-06A1-49FE-87DC-86E7C9A396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BF6E3-8E81-4345-9F5C-12F599AB349A}" type="pres">
      <dgm:prSet presAssocID="{678D3FF6-A3DD-44F3-A35B-5FF10B7DFA62}" presName="Name8" presStyleCnt="0"/>
      <dgm:spPr/>
    </dgm:pt>
    <dgm:pt modelId="{854C4405-589F-4B57-8219-F0D98AF660F6}" type="pres">
      <dgm:prSet presAssocID="{678D3FF6-A3DD-44F3-A35B-5FF10B7DFA62}" presName="level" presStyleLbl="node1" presStyleIdx="4" presStyleCnt="5" custLinFactNeighborX="-1852" custLinFactNeighborY="3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99894-D3E3-4B07-8D63-30AD18CD7DBC}" type="pres">
      <dgm:prSet presAssocID="{678D3FF6-A3DD-44F3-A35B-5FF10B7DFA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BBEB83-C269-4B35-BF5C-E4800D35D901}" type="presOf" srcId="{FF71C004-3383-41E2-9EE2-5825F5DAD7B0}" destId="{A997F03A-33E4-498B-9EAA-B06829AEDB31}" srcOrd="0" destOrd="0" presId="urn:microsoft.com/office/officeart/2005/8/layout/pyramid1"/>
    <dgm:cxn modelId="{60FAD19D-1252-41AC-B8B7-D33E14593842}" type="presOf" srcId="{ED3FB772-CEB8-4A0B-B113-AE3FE99FB686}" destId="{01B9E7AF-C86D-401C-8ED4-CA769CB1894C}" srcOrd="1" destOrd="0" presId="urn:microsoft.com/office/officeart/2005/8/layout/pyramid1"/>
    <dgm:cxn modelId="{2BC70A66-8B3E-485F-94C3-66C1BC7218EB}" type="presOf" srcId="{8C4AF2F2-D027-478E-9138-0E3B7614E662}" destId="{9397751B-6ECB-4F63-BF0F-44969049B44F}" srcOrd="0" destOrd="0" presId="urn:microsoft.com/office/officeart/2005/8/layout/pyramid1"/>
    <dgm:cxn modelId="{80474BBF-3810-45BB-A98C-91B9CE20D49B}" type="presOf" srcId="{8C4AF2F2-D027-478E-9138-0E3B7614E662}" destId="{053799C6-9F5B-4227-9A83-911FAC311D3F}" srcOrd="1" destOrd="0" presId="urn:microsoft.com/office/officeart/2005/8/layout/pyramid1"/>
    <dgm:cxn modelId="{5800631C-559F-419A-AF4F-1F32B70DE4C4}" type="presOf" srcId="{678D3FF6-A3DD-44F3-A35B-5FF10B7DFA62}" destId="{854C4405-589F-4B57-8219-F0D98AF660F6}" srcOrd="0" destOrd="0" presId="urn:microsoft.com/office/officeart/2005/8/layout/pyramid1"/>
    <dgm:cxn modelId="{9B883CB4-4471-4FA9-9917-F6F39EDAB9D3}" srcId="{FF71C004-3383-41E2-9EE2-5825F5DAD7B0}" destId="{DFBBEA9C-9E2A-4947-AAB7-89A461762D69}" srcOrd="1" destOrd="0" parTransId="{70104E06-8AD0-448D-8C7F-683CC4CC125C}" sibTransId="{7B1F530C-1696-40B3-8F99-20017105B534}"/>
    <dgm:cxn modelId="{5C7EE0B5-8EEC-4464-BAAE-3E9252A044FD}" type="presOf" srcId="{678D3FF6-A3DD-44F3-A35B-5FF10B7DFA62}" destId="{47199894-D3E3-4B07-8D63-30AD18CD7DBC}" srcOrd="1" destOrd="0" presId="urn:microsoft.com/office/officeart/2005/8/layout/pyramid1"/>
    <dgm:cxn modelId="{2621AF60-6EED-4DF3-BE71-F89F8168B504}" srcId="{FF71C004-3383-41E2-9EE2-5825F5DAD7B0}" destId="{678D3FF6-A3DD-44F3-A35B-5FF10B7DFA62}" srcOrd="4" destOrd="0" parTransId="{077E27A4-955B-403E-9538-7571E1B55C3F}" sibTransId="{6A1C007B-54DC-40EA-BBA6-52703A384EB1}"/>
    <dgm:cxn modelId="{592D85E6-9A06-40F4-869D-6C20FDF831BA}" srcId="{FF71C004-3383-41E2-9EE2-5825F5DAD7B0}" destId="{0D00082C-06A1-49FE-87DC-86E7C9A396A7}" srcOrd="3" destOrd="0" parTransId="{3DE905DD-9EDD-4ACC-8271-D952A66E67DB}" sibTransId="{7316D5A6-EFAC-4393-8C6F-D0C77ECC5013}"/>
    <dgm:cxn modelId="{13BAEAB5-E04A-486F-8F77-471F4D2D8E88}" type="presOf" srcId="{DFBBEA9C-9E2A-4947-AAB7-89A461762D69}" destId="{F4790819-2402-44D5-B289-D56A2A72DD20}" srcOrd="0" destOrd="0" presId="urn:microsoft.com/office/officeart/2005/8/layout/pyramid1"/>
    <dgm:cxn modelId="{307B6746-6578-4969-A4C8-214E93D860C5}" type="presOf" srcId="{ED3FB772-CEB8-4A0B-B113-AE3FE99FB686}" destId="{E7BDF005-0BD6-452D-8B67-DA02AA3F3C4B}" srcOrd="0" destOrd="0" presId="urn:microsoft.com/office/officeart/2005/8/layout/pyramid1"/>
    <dgm:cxn modelId="{5738ABE1-3D96-4F54-810D-4B2B8E88B8FB}" type="presOf" srcId="{0D00082C-06A1-49FE-87DC-86E7C9A396A7}" destId="{612DB640-8596-41FE-9A6F-243AC47A62AB}" srcOrd="1" destOrd="0" presId="urn:microsoft.com/office/officeart/2005/8/layout/pyramid1"/>
    <dgm:cxn modelId="{D476A6F2-F2EB-481A-A651-8EC258DD7BD6}" type="presOf" srcId="{0D00082C-06A1-49FE-87DC-86E7C9A396A7}" destId="{0BE4D689-9D0B-48E9-931A-DB6E28D0A654}" srcOrd="0" destOrd="0" presId="urn:microsoft.com/office/officeart/2005/8/layout/pyramid1"/>
    <dgm:cxn modelId="{0C90DA24-69DE-445C-94A1-AB57151DA744}" srcId="{FF71C004-3383-41E2-9EE2-5825F5DAD7B0}" destId="{ED3FB772-CEB8-4A0B-B113-AE3FE99FB686}" srcOrd="2" destOrd="0" parTransId="{6220FDAE-4520-4EC8-89F8-5B01EFD6B4DB}" sibTransId="{40E84B13-3396-437C-B3D2-CBC54B1CE8FA}"/>
    <dgm:cxn modelId="{1B5F1E8B-F3F9-4A82-A14A-CF652D89349B}" srcId="{FF71C004-3383-41E2-9EE2-5825F5DAD7B0}" destId="{8C4AF2F2-D027-478E-9138-0E3B7614E662}" srcOrd="0" destOrd="0" parTransId="{78274540-B9A5-4A1A-95BB-D3BA9E23B1DE}" sibTransId="{6605FA76-AC2F-4066-BAF2-6A585C2E323D}"/>
    <dgm:cxn modelId="{FCF198EC-6230-43DD-A44E-CDE432A1F3EC}" type="presOf" srcId="{DFBBEA9C-9E2A-4947-AAB7-89A461762D69}" destId="{575582CB-5872-4572-83FD-E114CA044033}" srcOrd="1" destOrd="0" presId="urn:microsoft.com/office/officeart/2005/8/layout/pyramid1"/>
    <dgm:cxn modelId="{CD18DFD9-4880-45B5-9460-169ECAA8DDA2}" type="presParOf" srcId="{A997F03A-33E4-498B-9EAA-B06829AEDB31}" destId="{2BE6D96D-DBAF-4CED-A63C-0DD897C142AB}" srcOrd="0" destOrd="0" presId="urn:microsoft.com/office/officeart/2005/8/layout/pyramid1"/>
    <dgm:cxn modelId="{40F6DE2E-F835-49D3-BAE5-EA36D187DC0C}" type="presParOf" srcId="{2BE6D96D-DBAF-4CED-A63C-0DD897C142AB}" destId="{9397751B-6ECB-4F63-BF0F-44969049B44F}" srcOrd="0" destOrd="0" presId="urn:microsoft.com/office/officeart/2005/8/layout/pyramid1"/>
    <dgm:cxn modelId="{A6D4AFA5-CD88-4F22-BC0D-5A4429CB08C3}" type="presParOf" srcId="{2BE6D96D-DBAF-4CED-A63C-0DD897C142AB}" destId="{053799C6-9F5B-4227-9A83-911FAC311D3F}" srcOrd="1" destOrd="0" presId="urn:microsoft.com/office/officeart/2005/8/layout/pyramid1"/>
    <dgm:cxn modelId="{C5810693-62A9-4A2F-90D8-885043611B06}" type="presParOf" srcId="{A997F03A-33E4-498B-9EAA-B06829AEDB31}" destId="{227F094E-D636-4892-9A2C-7298D5236ACA}" srcOrd="1" destOrd="0" presId="urn:microsoft.com/office/officeart/2005/8/layout/pyramid1"/>
    <dgm:cxn modelId="{6E53168E-F533-42AE-BA54-B03DE2B04777}" type="presParOf" srcId="{227F094E-D636-4892-9A2C-7298D5236ACA}" destId="{F4790819-2402-44D5-B289-D56A2A72DD20}" srcOrd="0" destOrd="0" presId="urn:microsoft.com/office/officeart/2005/8/layout/pyramid1"/>
    <dgm:cxn modelId="{278CA472-8304-4351-A8D7-F569E5BA15A6}" type="presParOf" srcId="{227F094E-D636-4892-9A2C-7298D5236ACA}" destId="{575582CB-5872-4572-83FD-E114CA044033}" srcOrd="1" destOrd="0" presId="urn:microsoft.com/office/officeart/2005/8/layout/pyramid1"/>
    <dgm:cxn modelId="{0819E61D-C759-49CC-AAB2-48A6D24AFB63}" type="presParOf" srcId="{A997F03A-33E4-498B-9EAA-B06829AEDB31}" destId="{3390BEA4-5A5A-4241-8046-81B7215F36A6}" srcOrd="2" destOrd="0" presId="urn:microsoft.com/office/officeart/2005/8/layout/pyramid1"/>
    <dgm:cxn modelId="{9280E085-29F9-420F-BBB8-D3E06916F8AB}" type="presParOf" srcId="{3390BEA4-5A5A-4241-8046-81B7215F36A6}" destId="{E7BDF005-0BD6-452D-8B67-DA02AA3F3C4B}" srcOrd="0" destOrd="0" presId="urn:microsoft.com/office/officeart/2005/8/layout/pyramid1"/>
    <dgm:cxn modelId="{B189138D-01F2-478C-B1C7-D25F13F69B73}" type="presParOf" srcId="{3390BEA4-5A5A-4241-8046-81B7215F36A6}" destId="{01B9E7AF-C86D-401C-8ED4-CA769CB1894C}" srcOrd="1" destOrd="0" presId="urn:microsoft.com/office/officeart/2005/8/layout/pyramid1"/>
    <dgm:cxn modelId="{8BFFAE6E-E24E-483C-84A6-774B9207BE4F}" type="presParOf" srcId="{A997F03A-33E4-498B-9EAA-B06829AEDB31}" destId="{912B7B30-CBAF-496D-A6C8-4DE5D0B68D94}" srcOrd="3" destOrd="0" presId="urn:microsoft.com/office/officeart/2005/8/layout/pyramid1"/>
    <dgm:cxn modelId="{49EDF111-2C59-48EA-9A11-180100B77848}" type="presParOf" srcId="{912B7B30-CBAF-496D-A6C8-4DE5D0B68D94}" destId="{0BE4D689-9D0B-48E9-931A-DB6E28D0A654}" srcOrd="0" destOrd="0" presId="urn:microsoft.com/office/officeart/2005/8/layout/pyramid1"/>
    <dgm:cxn modelId="{0C48E3FE-DCE5-4700-B348-796916C38CED}" type="presParOf" srcId="{912B7B30-CBAF-496D-A6C8-4DE5D0B68D94}" destId="{612DB640-8596-41FE-9A6F-243AC47A62AB}" srcOrd="1" destOrd="0" presId="urn:microsoft.com/office/officeart/2005/8/layout/pyramid1"/>
    <dgm:cxn modelId="{3FA5B23C-2609-45FB-A53E-BF293464D87B}" type="presParOf" srcId="{A997F03A-33E4-498B-9EAA-B06829AEDB31}" destId="{6E4BF6E3-8E81-4345-9F5C-12F599AB349A}" srcOrd="4" destOrd="0" presId="urn:microsoft.com/office/officeart/2005/8/layout/pyramid1"/>
    <dgm:cxn modelId="{5F5B9E18-04F8-46C0-867B-FA8442174FD9}" type="presParOf" srcId="{6E4BF6E3-8E81-4345-9F5C-12F599AB349A}" destId="{854C4405-589F-4B57-8219-F0D98AF660F6}" srcOrd="0" destOrd="0" presId="urn:microsoft.com/office/officeart/2005/8/layout/pyramid1"/>
    <dgm:cxn modelId="{F66FBFBF-1EDF-40DC-A78A-820B61E029A0}" type="presParOf" srcId="{6E4BF6E3-8E81-4345-9F5C-12F599AB349A}" destId="{47199894-D3E3-4B07-8D63-30AD18CD7D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F352F1-5656-4A5F-9D1C-619AFE10E34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97447A-29FB-4922-A024-154F2BA56015}">
      <dgm:prSet/>
      <dgm:spPr/>
      <dgm:t>
        <a:bodyPr/>
        <a:lstStyle/>
        <a:p>
          <a:pPr rtl="0"/>
          <a:r>
            <a:rPr lang="en-US" dirty="0" smtClean="0"/>
            <a:t>Saving is a short term activity</a:t>
          </a:r>
          <a:endParaRPr lang="en-US" dirty="0"/>
        </a:p>
      </dgm:t>
    </dgm:pt>
    <dgm:pt modelId="{959E1D8A-21F4-49BB-9D72-6B1FF31FC94B}" type="parTrans" cxnId="{F0DD61B6-5AED-4DC3-B54E-B9CB40125E00}">
      <dgm:prSet/>
      <dgm:spPr/>
      <dgm:t>
        <a:bodyPr/>
        <a:lstStyle/>
        <a:p>
          <a:endParaRPr lang="en-US"/>
        </a:p>
      </dgm:t>
    </dgm:pt>
    <dgm:pt modelId="{21228B7F-7EE5-4C13-8413-3B7170BB6268}" type="sibTrans" cxnId="{F0DD61B6-5AED-4DC3-B54E-B9CB40125E00}">
      <dgm:prSet/>
      <dgm:spPr/>
      <dgm:t>
        <a:bodyPr/>
        <a:lstStyle/>
        <a:p>
          <a:endParaRPr lang="en-US"/>
        </a:p>
      </dgm:t>
    </dgm:pt>
    <dgm:pt modelId="{AC02705C-278D-4B89-802E-628CF8FB3D6B}">
      <dgm:prSet/>
      <dgm:spPr/>
      <dgm:t>
        <a:bodyPr/>
        <a:lstStyle/>
        <a:p>
          <a:pPr rtl="0"/>
          <a:r>
            <a:rPr lang="en-US" dirty="0" smtClean="0"/>
            <a:t>Investing is a long term activity</a:t>
          </a:r>
          <a:endParaRPr lang="en-US" dirty="0"/>
        </a:p>
      </dgm:t>
    </dgm:pt>
    <dgm:pt modelId="{C0FD48A1-D6D9-4FFA-B036-970AD42855C0}" type="parTrans" cxnId="{F11F9CCC-7B23-45F7-824C-D68A5DEF67F3}">
      <dgm:prSet/>
      <dgm:spPr/>
      <dgm:t>
        <a:bodyPr/>
        <a:lstStyle/>
        <a:p>
          <a:endParaRPr lang="en-US"/>
        </a:p>
      </dgm:t>
    </dgm:pt>
    <dgm:pt modelId="{0D07DA99-014E-4FEA-AC35-8D273F47A4C0}" type="sibTrans" cxnId="{F11F9CCC-7B23-45F7-824C-D68A5DEF67F3}">
      <dgm:prSet/>
      <dgm:spPr/>
      <dgm:t>
        <a:bodyPr/>
        <a:lstStyle/>
        <a:p>
          <a:endParaRPr lang="en-US"/>
        </a:p>
      </dgm:t>
    </dgm:pt>
    <dgm:pt modelId="{EF3E81F6-07A0-4F59-A5F4-E3E814802BDC}" type="pres">
      <dgm:prSet presAssocID="{6FF352F1-5656-4A5F-9D1C-619AFE10E3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C1F8B-6A57-44E9-BA90-6700A61E68CB}" type="pres">
      <dgm:prSet presAssocID="{FB97447A-29FB-4922-A024-154F2BA56015}" presName="linNode" presStyleCnt="0"/>
      <dgm:spPr/>
    </dgm:pt>
    <dgm:pt modelId="{1BF2A389-1255-4FBD-962E-14D54DA07DA7}" type="pres">
      <dgm:prSet presAssocID="{FB97447A-29FB-4922-A024-154F2BA5601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64C47-CC9A-4868-87C9-31EB941F4EFB}" type="pres">
      <dgm:prSet presAssocID="{21228B7F-7EE5-4C13-8413-3B7170BB6268}" presName="sp" presStyleCnt="0"/>
      <dgm:spPr/>
    </dgm:pt>
    <dgm:pt modelId="{BB1DCEBD-1024-426D-875F-09FE12FE4FEF}" type="pres">
      <dgm:prSet presAssocID="{AC02705C-278D-4B89-802E-628CF8FB3D6B}" presName="linNode" presStyleCnt="0"/>
      <dgm:spPr/>
    </dgm:pt>
    <dgm:pt modelId="{F7AB1380-D959-464E-BBB7-F8CA2E1A6BE6}" type="pres">
      <dgm:prSet presAssocID="{AC02705C-278D-4B89-802E-628CF8FB3D6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0132B-9A4F-4BD8-BEF8-A646635430B9}" type="presOf" srcId="{AC02705C-278D-4B89-802E-628CF8FB3D6B}" destId="{F7AB1380-D959-464E-BBB7-F8CA2E1A6BE6}" srcOrd="0" destOrd="0" presId="urn:microsoft.com/office/officeart/2005/8/layout/vList5"/>
    <dgm:cxn modelId="{F11F9CCC-7B23-45F7-824C-D68A5DEF67F3}" srcId="{6FF352F1-5656-4A5F-9D1C-619AFE10E34E}" destId="{AC02705C-278D-4B89-802E-628CF8FB3D6B}" srcOrd="1" destOrd="0" parTransId="{C0FD48A1-D6D9-4FFA-B036-970AD42855C0}" sibTransId="{0D07DA99-014E-4FEA-AC35-8D273F47A4C0}"/>
    <dgm:cxn modelId="{B51A0A21-65A2-484C-AA0F-9EA2E5A4768B}" type="presOf" srcId="{6FF352F1-5656-4A5F-9D1C-619AFE10E34E}" destId="{EF3E81F6-07A0-4F59-A5F4-E3E814802BDC}" srcOrd="0" destOrd="0" presId="urn:microsoft.com/office/officeart/2005/8/layout/vList5"/>
    <dgm:cxn modelId="{F0DD61B6-5AED-4DC3-B54E-B9CB40125E00}" srcId="{6FF352F1-5656-4A5F-9D1C-619AFE10E34E}" destId="{FB97447A-29FB-4922-A024-154F2BA56015}" srcOrd="0" destOrd="0" parTransId="{959E1D8A-21F4-49BB-9D72-6B1FF31FC94B}" sibTransId="{21228B7F-7EE5-4C13-8413-3B7170BB6268}"/>
    <dgm:cxn modelId="{6AF19F94-AA31-4AD0-908F-CD1567625362}" type="presOf" srcId="{FB97447A-29FB-4922-A024-154F2BA56015}" destId="{1BF2A389-1255-4FBD-962E-14D54DA07DA7}" srcOrd="0" destOrd="0" presId="urn:microsoft.com/office/officeart/2005/8/layout/vList5"/>
    <dgm:cxn modelId="{661B5016-0A25-4A83-8B8B-0D4F27DAFF61}" type="presParOf" srcId="{EF3E81F6-07A0-4F59-A5F4-E3E814802BDC}" destId="{BB3C1F8B-6A57-44E9-BA90-6700A61E68CB}" srcOrd="0" destOrd="0" presId="urn:microsoft.com/office/officeart/2005/8/layout/vList5"/>
    <dgm:cxn modelId="{563647A3-196C-42DD-936E-F7ACCAFDA3AD}" type="presParOf" srcId="{BB3C1F8B-6A57-44E9-BA90-6700A61E68CB}" destId="{1BF2A389-1255-4FBD-962E-14D54DA07DA7}" srcOrd="0" destOrd="0" presId="urn:microsoft.com/office/officeart/2005/8/layout/vList5"/>
    <dgm:cxn modelId="{49E24C8A-0F65-47D3-AFA4-7D5321FE34B6}" type="presParOf" srcId="{EF3E81F6-07A0-4F59-A5F4-E3E814802BDC}" destId="{94A64C47-CC9A-4868-87C9-31EB941F4EFB}" srcOrd="1" destOrd="0" presId="urn:microsoft.com/office/officeart/2005/8/layout/vList5"/>
    <dgm:cxn modelId="{24C57F36-7F04-4931-94BA-C613EB4DCDD9}" type="presParOf" srcId="{EF3E81F6-07A0-4F59-A5F4-E3E814802BDC}" destId="{BB1DCEBD-1024-426D-875F-09FE12FE4FEF}" srcOrd="2" destOrd="0" presId="urn:microsoft.com/office/officeart/2005/8/layout/vList5"/>
    <dgm:cxn modelId="{D04D4AE8-3E2E-42C7-9BBA-3B5363118D0C}" type="presParOf" srcId="{BB1DCEBD-1024-426D-875F-09FE12FE4FEF}" destId="{F7AB1380-D959-464E-BBB7-F8CA2E1A6B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EA0DF-634D-4A91-8134-229A7CB113FA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A1336-DC45-46DC-BE76-3842D335B5AE}">
      <dsp:nvSpPr>
        <dsp:cNvPr id="0" name=""/>
        <dsp:cNvSpPr/>
      </dsp:nvSpPr>
      <dsp:spPr>
        <a:xfrm>
          <a:off x="206573" y="1219199"/>
          <a:ext cx="18288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Credit cards, Debit Cards, Checks</a:t>
          </a:r>
          <a:endParaRPr lang="en-US" sz="1800" kern="1200" dirty="0"/>
        </a:p>
      </dsp:txBody>
      <dsp:txXfrm>
        <a:off x="206573" y="1219199"/>
        <a:ext cx="1828800" cy="1625600"/>
      </dsp:txXfrm>
    </dsp:sp>
    <dsp:sp modelId="{C8BC4BBC-808F-4192-B4F6-B25295A2C7AB}">
      <dsp:nvSpPr>
        <dsp:cNvPr id="0" name=""/>
        <dsp:cNvSpPr/>
      </dsp:nvSpPr>
      <dsp:spPr>
        <a:xfrm>
          <a:off x="2133600" y="1219199"/>
          <a:ext cx="18288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knowledge required for Credit Cards</a:t>
          </a:r>
          <a:endParaRPr lang="en-US" sz="1800" kern="1200" dirty="0"/>
        </a:p>
      </dsp:txBody>
      <dsp:txXfrm>
        <a:off x="2133600" y="1219199"/>
        <a:ext cx="1828800" cy="1625600"/>
      </dsp:txXfrm>
    </dsp:sp>
    <dsp:sp modelId="{2DFA35B0-2D07-40B8-AD51-998FAB905624}">
      <dsp:nvSpPr>
        <dsp:cNvPr id="0" name=""/>
        <dsp:cNvSpPr/>
      </dsp:nvSpPr>
      <dsp:spPr>
        <a:xfrm>
          <a:off x="4060626" y="1219199"/>
          <a:ext cx="18288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Big banks love financial illiteracy</a:t>
          </a:r>
          <a:endParaRPr lang="en-US" sz="1800" kern="1200" dirty="0"/>
        </a:p>
      </dsp:txBody>
      <dsp:txXfrm>
        <a:off x="4060626" y="1219199"/>
        <a:ext cx="1828800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97751B-6ECB-4F63-BF0F-44969049B44F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10% - Types of Credit</a:t>
          </a:r>
          <a:endParaRPr lang="en-US" sz="1600" kern="1200" dirty="0"/>
        </a:p>
      </dsp:txBody>
      <dsp:txXfrm>
        <a:off x="3291840" y="0"/>
        <a:ext cx="1645920" cy="905192"/>
      </dsp:txXfrm>
    </dsp:sp>
    <dsp:sp modelId="{F4790819-2402-44D5-B289-D56A2A72DD20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10% - Recent Credit</a:t>
          </a:r>
          <a:endParaRPr lang="en-US" sz="2300" kern="1200" dirty="0"/>
        </a:p>
      </dsp:txBody>
      <dsp:txXfrm>
        <a:off x="3044951" y="905192"/>
        <a:ext cx="2139696" cy="905192"/>
      </dsp:txXfrm>
    </dsp:sp>
    <dsp:sp modelId="{E7BDF005-0BD6-452D-8B67-DA02AA3F3C4B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15% - Length of Credit </a:t>
          </a:r>
          <a:r>
            <a:rPr lang="en-US" sz="2300" kern="1200" dirty="0" smtClean="0"/>
            <a:t>History</a:t>
          </a:r>
          <a:endParaRPr lang="en-US" sz="2300" kern="1200" dirty="0"/>
        </a:p>
      </dsp:txBody>
      <dsp:txXfrm>
        <a:off x="2510028" y="1810385"/>
        <a:ext cx="3209544" cy="905192"/>
      </dsp:txXfrm>
    </dsp:sp>
    <dsp:sp modelId="{0BE4D689-9D0B-48E9-931A-DB6E28D0A654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30% - Keep Balance Low</a:t>
          </a:r>
          <a:endParaRPr lang="en-US" sz="2300" kern="1200" dirty="0"/>
        </a:p>
      </dsp:txBody>
      <dsp:txXfrm>
        <a:off x="1975103" y="2715577"/>
        <a:ext cx="4279392" cy="905192"/>
      </dsp:txXfrm>
    </dsp:sp>
    <dsp:sp modelId="{854C4405-589F-4B57-8219-F0D98AF660F6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35% Paying on Time</a:t>
          </a:r>
          <a:endParaRPr lang="en-US" sz="2300" kern="1200" dirty="0"/>
        </a:p>
      </dsp:txBody>
      <dsp:txXfrm>
        <a:off x="1440179" y="3620770"/>
        <a:ext cx="5349240" cy="9051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F2A389-1255-4FBD-962E-14D54DA07DA7}">
      <dsp:nvSpPr>
        <dsp:cNvPr id="0" name=""/>
        <dsp:cNvSpPr/>
      </dsp:nvSpPr>
      <dsp:spPr>
        <a:xfrm>
          <a:off x="2633471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Saving is a short term activity</a:t>
          </a:r>
          <a:endParaRPr lang="en-US" sz="3400" kern="1200" dirty="0"/>
        </a:p>
      </dsp:txBody>
      <dsp:txXfrm>
        <a:off x="2633471" y="55"/>
        <a:ext cx="2962656" cy="2207732"/>
      </dsp:txXfrm>
    </dsp:sp>
    <dsp:sp modelId="{F7AB1380-D959-464E-BBB7-F8CA2E1A6BE6}">
      <dsp:nvSpPr>
        <dsp:cNvPr id="0" name=""/>
        <dsp:cNvSpPr/>
      </dsp:nvSpPr>
      <dsp:spPr>
        <a:xfrm>
          <a:off x="2633471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Investing is a long term activity</a:t>
          </a:r>
          <a:endParaRPr lang="en-US" sz="3400" kern="1200" dirty="0"/>
        </a:p>
      </dsp:txBody>
      <dsp:txXfrm>
        <a:off x="2633471" y="2318174"/>
        <a:ext cx="2962656" cy="220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E23E7C-5593-4AA2-A776-044E07BEB11E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821F2C-9CF3-4386-A4F1-6B741DE32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 130</a:t>
            </a:r>
          </a:p>
          <a:p>
            <a:r>
              <a:rPr lang="en-US" dirty="0" smtClean="0"/>
              <a:t>Alexa Greer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Renegotiate everything.</a:t>
            </a:r>
          </a:p>
          <a:p>
            <a:pPr lvl="1"/>
            <a:r>
              <a:rPr lang="en-US" dirty="0" smtClean="0"/>
              <a:t>Ask for better rates</a:t>
            </a:r>
          </a:p>
          <a:p>
            <a:pPr lvl="1"/>
            <a:r>
              <a:rPr lang="en-US" dirty="0" smtClean="0"/>
              <a:t>Lower interest credit card interest rates</a:t>
            </a:r>
          </a:p>
          <a:p>
            <a:pPr lvl="1"/>
            <a:r>
              <a:rPr lang="en-US" dirty="0" smtClean="0"/>
              <a:t>Ask your insurance company for a rate reduction. </a:t>
            </a:r>
          </a:p>
          <a:p>
            <a:pPr lvl="1"/>
            <a:r>
              <a:rPr lang="en-US" b="1" dirty="0" smtClean="0"/>
              <a:t>If anybody balks, shop around.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 algn="ctr">
              <a:buNone/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Transfer monthly savings to your savings account each month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Scores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credit score?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en-US" dirty="0" smtClean="0"/>
              <a:t>A summary that distills all the information in your credit report into a single number</a:t>
            </a:r>
          </a:p>
          <a:p>
            <a:r>
              <a:rPr lang="en-US" dirty="0" smtClean="0"/>
              <a:t>Sometimes called a FICO score</a:t>
            </a:r>
          </a:p>
          <a:p>
            <a:r>
              <a:rPr lang="en-US" dirty="0" smtClean="0"/>
              <a:t>Credit scores fall between 600 - 850</a:t>
            </a:r>
          </a:p>
          <a:p>
            <a:pPr lvl="1"/>
            <a:endParaRPr lang="en-US" dirty="0" smtClean="0"/>
          </a:p>
        </p:txBody>
      </p:sp>
      <p:pic>
        <p:nvPicPr>
          <p:cNvPr id="4098" name="Picture 2" descr="C:\Users\Alexa\AppData\Local\Microsoft\Windows\INetCache\IE\M52F0DRS\reporte_de_credit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014" y="4267200"/>
            <a:ext cx="2306836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81138"/>
          <a:ext cx="8382000" cy="362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Over 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</a:tr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750 –849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Good to Excellent</a:t>
                      </a:r>
                      <a:endParaRPr lang="en-US" dirty="0"/>
                    </a:p>
                  </a:txBody>
                  <a:tcPr/>
                </a:tc>
              </a:tr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700 – 749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to Very Good</a:t>
                      </a:r>
                      <a:endParaRPr lang="en-US" dirty="0"/>
                    </a:p>
                  </a:txBody>
                  <a:tcPr/>
                </a:tc>
              </a:tr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650 – 699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r>
                        <a:rPr lang="en-US" baseline="0" dirty="0" smtClean="0"/>
                        <a:t> to Good</a:t>
                      </a:r>
                      <a:endParaRPr lang="en-US" dirty="0"/>
                    </a:p>
                  </a:txBody>
                  <a:tcPr/>
                </a:tc>
              </a:tr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600 – 649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 to Fair</a:t>
                      </a:r>
                      <a:endParaRPr lang="en-US" dirty="0"/>
                    </a:p>
                  </a:txBody>
                  <a:tcPr/>
                </a:tc>
              </a:tr>
              <a:tr h="604044">
                <a:tc>
                  <a:txBody>
                    <a:bodyPr/>
                    <a:lstStyle/>
                    <a:p>
                      <a:r>
                        <a:rPr lang="en-US" dirty="0" smtClean="0"/>
                        <a:t>Below 600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poor to poor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Score Meanings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can get a free credit score assessment every 12 months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Tips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Use credit cards only for emergencies</a:t>
            </a:r>
          </a:p>
          <a:p>
            <a:r>
              <a:rPr lang="en-US" dirty="0" smtClean="0"/>
              <a:t>Pay for everything with credit, but budget ahead of time</a:t>
            </a:r>
          </a:p>
          <a:p>
            <a:r>
              <a:rPr lang="en-US" dirty="0" smtClean="0"/>
              <a:t>Sear’s Card, Dillard’s card</a:t>
            </a:r>
          </a:p>
          <a:p>
            <a:pPr lvl="1"/>
            <a:r>
              <a:rPr lang="en-US" dirty="0" smtClean="0"/>
              <a:t>Think long term</a:t>
            </a:r>
            <a:endParaRPr lang="en-US" dirty="0"/>
          </a:p>
        </p:txBody>
      </p:sp>
      <p:pic>
        <p:nvPicPr>
          <p:cNvPr id="5123" name="Picture 3" descr="C:\Users\Alexa\AppData\Local\Microsoft\Windows\INetCache\IE\TBKMGJB8\creditcard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114" y="3270738"/>
            <a:ext cx="3210485" cy="3358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for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investments should be:</a:t>
            </a:r>
          </a:p>
          <a:p>
            <a:pPr lvl="1"/>
            <a:r>
              <a:rPr lang="en-US" dirty="0" smtClean="0"/>
              <a:t>Reasonably safe</a:t>
            </a:r>
          </a:p>
          <a:p>
            <a:pPr lvl="1"/>
            <a:r>
              <a:rPr lang="en-US" dirty="0" smtClean="0"/>
              <a:t>Make interest</a:t>
            </a:r>
          </a:p>
          <a:p>
            <a:r>
              <a:rPr lang="en-US" dirty="0" smtClean="0"/>
              <a:t>Your savings </a:t>
            </a:r>
            <a:r>
              <a:rPr lang="en-US" dirty="0" smtClean="0"/>
              <a:t>are about safety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 smtClean="0"/>
              <a:t>put all your eggs in one basket</a:t>
            </a:r>
          </a:p>
          <a:p>
            <a:r>
              <a:rPr lang="en-US" dirty="0" smtClean="0"/>
              <a:t>Keep it simple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  <a:endParaRPr lang="en-US" dirty="0"/>
          </a:p>
        </p:txBody>
      </p:sp>
      <p:pic>
        <p:nvPicPr>
          <p:cNvPr id="6146" name="Picture 2" descr="C:\Users\Alexa\AppData\Local\Microsoft\Windows\INetCache\IE\L0KH65HQ\investiment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400" y="48768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Money Disconnect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Basics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600" cy="4525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Your investment should make more that 3%-4% annually</a:t>
            </a:r>
          </a:p>
          <a:p>
            <a:pPr lvl="1"/>
            <a:r>
              <a:rPr lang="en-US" dirty="0" smtClean="0"/>
              <a:t>Keep up with </a:t>
            </a:r>
            <a:r>
              <a:rPr lang="en-US" dirty="0" smtClean="0"/>
              <a:t>inflation</a:t>
            </a:r>
            <a:endParaRPr lang="en-US" dirty="0" smtClean="0"/>
          </a:p>
          <a:p>
            <a:endParaRPr lang="en-US" b="1" dirty="0" smtClean="0"/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Risk vs. Return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Investments that pay higher interest rates have higher risk associated with them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bets you $100 that a coin toss will land on heads – 50% chance of doubling your money</a:t>
            </a:r>
          </a:p>
          <a:p>
            <a:r>
              <a:rPr lang="en-US" dirty="0" smtClean="0"/>
              <a:t>Someone bets you $100 that a coin toss will land on heads </a:t>
            </a:r>
            <a:r>
              <a:rPr lang="en-US" b="1" dirty="0" smtClean="0"/>
              <a:t>twice – </a:t>
            </a:r>
            <a:r>
              <a:rPr lang="en-US" dirty="0" smtClean="0"/>
              <a:t>25% chance of doubling your money</a:t>
            </a:r>
          </a:p>
          <a:p>
            <a:endParaRPr lang="en-US" b="1" dirty="0" smtClean="0"/>
          </a:p>
          <a:p>
            <a:r>
              <a:rPr lang="en-US" dirty="0" smtClean="0"/>
              <a:t>You are taking on additional risk for no additional return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unnecesary</a:t>
            </a:r>
            <a:r>
              <a:rPr lang="en-US" dirty="0" smtClean="0"/>
              <a:t> risk?</a:t>
            </a:r>
            <a:endParaRPr lang="en-US" dirty="0"/>
          </a:p>
        </p:txBody>
      </p:sp>
      <p:pic>
        <p:nvPicPr>
          <p:cNvPr id="7170" name="Picture 2" descr="C:\Users\Alexa\AppData\Local\Microsoft\Windows\INetCache\IE\M52F0DRS\flip-coi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301" y="4419600"/>
            <a:ext cx="1555699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YOU can answer what an acceptable risk is to you. </a:t>
            </a:r>
          </a:p>
          <a:p>
            <a:pPr lvl="1"/>
            <a:r>
              <a:rPr lang="en-US" dirty="0" smtClean="0"/>
              <a:t>How much? How long?</a:t>
            </a:r>
          </a:p>
          <a:p>
            <a:r>
              <a:rPr lang="en-US" dirty="0" smtClean="0"/>
              <a:t>$10,000 investment drops to $7,500?</a:t>
            </a:r>
          </a:p>
          <a:p>
            <a:r>
              <a:rPr lang="en-US" dirty="0" smtClean="0"/>
              <a:t>$10,000 stays at $10,000 for three years? </a:t>
            </a:r>
          </a:p>
          <a:p>
            <a:pPr algn="ctr"/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Define your own tolerance, and find an investment to match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right for me?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en-US" dirty="0" smtClean="0"/>
              <a:t>Brings together hundreds of thousands of small investors and pools resources</a:t>
            </a:r>
          </a:p>
          <a:p>
            <a:pPr lvl="1"/>
            <a:r>
              <a:rPr lang="en-US" dirty="0" smtClean="0"/>
              <a:t>You invest $100 out of the millions of dollars in the total fund</a:t>
            </a:r>
          </a:p>
          <a:p>
            <a:pPr lvl="1"/>
            <a:r>
              <a:rPr lang="en-US" dirty="0" smtClean="0"/>
              <a:t>Make sure your fees are minimal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market</a:t>
            </a:r>
          </a:p>
          <a:p>
            <a:pPr lvl="1"/>
            <a:r>
              <a:rPr lang="en-US" dirty="0" smtClean="0"/>
              <a:t>Don’t need to be closely watched</a:t>
            </a:r>
          </a:p>
          <a:p>
            <a:r>
              <a:rPr lang="en-US" dirty="0" smtClean="0"/>
              <a:t>Lower costs, provide high results over time</a:t>
            </a:r>
          </a:p>
          <a:p>
            <a:r>
              <a:rPr lang="en-US" dirty="0" smtClean="0"/>
              <a:t>Only about 25% of professionally managed mutual funds actually provide a higher return than their market index.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Funds</a:t>
            </a:r>
            <a:endParaRPr lang="en-US" dirty="0"/>
          </a:p>
        </p:txBody>
      </p:sp>
      <p:pic>
        <p:nvPicPr>
          <p:cNvPr id="8194" name="Picture 2" descr="C:\Users\Alexa\AppData\Local\Microsoft\Windows\INetCache\IE\TBKMGJB8\business-graph-succ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286157"/>
            <a:ext cx="3886200" cy="2571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&amp; Roth IRA’s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IRA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Roth IRA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taxes on the money you put in now</a:t>
            </a:r>
            <a:endParaRPr lang="en-US" dirty="0" smtClean="0"/>
          </a:p>
          <a:p>
            <a:r>
              <a:rPr lang="en-US" dirty="0" smtClean="0"/>
              <a:t>Once you are 59 ½, you take it out and pay taxes</a:t>
            </a:r>
          </a:p>
          <a:p>
            <a:pPr lvl="1"/>
            <a:r>
              <a:rPr lang="en-US" dirty="0" smtClean="0"/>
              <a:t>You’ll be in a lower tax bracket once </a:t>
            </a:r>
            <a:r>
              <a:rPr lang="en-US" dirty="0" smtClean="0"/>
              <a:t>retired</a:t>
            </a:r>
          </a:p>
          <a:p>
            <a:pPr lvl="1"/>
            <a:r>
              <a:rPr lang="en-US" dirty="0" smtClean="0"/>
              <a:t>Taxes will cost less in the future</a:t>
            </a:r>
            <a:r>
              <a:rPr lang="en-US" dirty="0" smtClean="0"/>
              <a:t> 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Still pay current taxes – but you don’t pay taxes when you take it out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will be in the same or higher tax bracket when you </a:t>
            </a:r>
            <a:r>
              <a:rPr lang="en-US" dirty="0" smtClean="0"/>
              <a:t>retire</a:t>
            </a:r>
          </a:p>
          <a:p>
            <a:pPr lvl="1"/>
            <a:r>
              <a:rPr lang="en-US" dirty="0" smtClean="0"/>
              <a:t>Taxes will cost more in the future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0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33487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 starting at 22 years</a:t>
                      </a:r>
                      <a:r>
                        <a:rPr lang="en-US" baseline="0" dirty="0" smtClean="0"/>
                        <a:t>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$525, 454</a:t>
                      </a:r>
                      <a:endParaRPr lang="en-US" dirty="0"/>
                    </a:p>
                  </a:txBody>
                  <a:tcPr/>
                </a:tc>
              </a:tr>
              <a:tr h="1233487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 starting</a:t>
                      </a:r>
                      <a:r>
                        <a:rPr lang="en-US" baseline="0" dirty="0" smtClean="0"/>
                        <a:t> at 25 years old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$412,049</a:t>
                      </a:r>
                      <a:endParaRPr lang="en-US" dirty="0"/>
                    </a:p>
                  </a:txBody>
                  <a:tcPr/>
                </a:tc>
              </a:tr>
              <a:tr h="123348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of financial ignorance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$113,403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of Waiting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Saving</a:t>
            </a:r>
          </a:p>
          <a:p>
            <a:r>
              <a:rPr lang="en-US" dirty="0" smtClean="0"/>
              <a:t>Building a budget</a:t>
            </a:r>
          </a:p>
          <a:p>
            <a:r>
              <a:rPr lang="en-US" dirty="0" smtClean="0"/>
              <a:t>Credit Scores</a:t>
            </a:r>
          </a:p>
          <a:p>
            <a:r>
              <a:rPr lang="en-US" dirty="0" smtClean="0"/>
              <a:t>Investing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Recap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very much!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Ultimately…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1828800"/>
            <a:ext cx="65532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Poor money management = </a:t>
            </a:r>
            <a:r>
              <a:rPr lang="en-US" sz="4000" b="1" dirty="0" smtClean="0">
                <a:solidFill>
                  <a:schemeClr val="bg1"/>
                </a:solidFill>
              </a:rPr>
              <a:t>increased debt/negative financial outcomes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your current financial outlook?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914400" y="1447800"/>
            <a:ext cx="3733800" cy="46863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Hopeless</a:t>
            </a:r>
          </a:p>
          <a:p>
            <a:pPr lvl="1"/>
            <a:r>
              <a:rPr lang="en-US" dirty="0" smtClean="0"/>
              <a:t>Overwhelming debt</a:t>
            </a:r>
          </a:p>
          <a:p>
            <a:pPr lvl="1"/>
            <a:r>
              <a:rPr lang="en-US" dirty="0" smtClean="0"/>
              <a:t>Vulnerable</a:t>
            </a:r>
          </a:p>
          <a:p>
            <a:pPr lvl="1"/>
            <a:r>
              <a:rPr lang="en-US" dirty="0" smtClean="0"/>
              <a:t>Unable to change your financial situation</a:t>
            </a:r>
          </a:p>
          <a:p>
            <a:r>
              <a:rPr lang="en-US" b="1" dirty="0" smtClean="0"/>
              <a:t>Pessimistic</a:t>
            </a:r>
          </a:p>
          <a:p>
            <a:pPr lvl="1"/>
            <a:r>
              <a:rPr lang="en-US" dirty="0" smtClean="0"/>
              <a:t>Believe your job, the economy, debt, money management skills hold you back – no matter what you try</a:t>
            </a:r>
          </a:p>
          <a:p>
            <a:r>
              <a:rPr lang="en-US" b="1" dirty="0" smtClean="0"/>
              <a:t>Tolerable</a:t>
            </a:r>
          </a:p>
          <a:p>
            <a:pPr lvl="1"/>
            <a:r>
              <a:rPr lang="en-US" dirty="0" smtClean="0"/>
              <a:t>Barely getting by</a:t>
            </a:r>
          </a:p>
          <a:p>
            <a:pPr lvl="1"/>
            <a:r>
              <a:rPr lang="en-US" dirty="0" smtClean="0"/>
              <a:t>Paying bills</a:t>
            </a:r>
          </a:p>
          <a:p>
            <a:pPr lvl="1"/>
            <a:r>
              <a:rPr lang="en-US" dirty="0" smtClean="0"/>
              <a:t>Making minimum payments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524000"/>
            <a:ext cx="3733800" cy="4610100"/>
          </a:xfrm>
        </p:spPr>
        <p:txBody>
          <a:bodyPr/>
          <a:lstStyle/>
          <a:p>
            <a:r>
              <a:rPr lang="en-US" b="1" dirty="0" smtClean="0"/>
              <a:t>Optimistic</a:t>
            </a:r>
          </a:p>
          <a:p>
            <a:pPr lvl="1"/>
            <a:r>
              <a:rPr lang="en-US" dirty="0" smtClean="0"/>
              <a:t>Current w/ bills</a:t>
            </a:r>
          </a:p>
          <a:p>
            <a:pPr lvl="1"/>
            <a:r>
              <a:rPr lang="en-US" dirty="0" smtClean="0"/>
              <a:t>Using personal saving plan</a:t>
            </a:r>
          </a:p>
          <a:p>
            <a:pPr lvl="1"/>
            <a:r>
              <a:rPr lang="en-US" dirty="0" smtClean="0"/>
              <a:t>Building emergency fund</a:t>
            </a:r>
          </a:p>
          <a:p>
            <a:r>
              <a:rPr lang="en-US" b="1" dirty="0" smtClean="0"/>
              <a:t>Stable</a:t>
            </a:r>
          </a:p>
          <a:p>
            <a:pPr lvl="1"/>
            <a:r>
              <a:rPr lang="en-US" dirty="0" smtClean="0"/>
              <a:t>Reduced debt</a:t>
            </a:r>
          </a:p>
          <a:p>
            <a:pPr lvl="1"/>
            <a:r>
              <a:rPr lang="en-US" dirty="0" smtClean="0"/>
              <a:t>Have emergency fund</a:t>
            </a:r>
          </a:p>
          <a:p>
            <a:pPr lvl="1"/>
            <a:r>
              <a:rPr lang="en-US" dirty="0" smtClean="0"/>
              <a:t>Building assets</a:t>
            </a:r>
          </a:p>
          <a:p>
            <a:pPr lvl="1"/>
            <a:r>
              <a:rPr lang="en-US" dirty="0" smtClean="0"/>
              <a:t>Improving credit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9" name="Picture 5" descr="C:\Users\Alexa\AppData\Local\Microsoft\Windows\INetCache\IE\NC6JNE6Q\thumb-Thumbs-Down-0-3305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0"/>
            <a:ext cx="1093568" cy="2001228"/>
          </a:xfrm>
          <a:prstGeom prst="rect">
            <a:avLst/>
          </a:prstGeom>
          <a:noFill/>
        </p:spPr>
      </p:pic>
      <p:pic>
        <p:nvPicPr>
          <p:cNvPr id="1030" name="Picture 6" descr="C:\Users\Alexa\AppData\Local\Microsoft\Windows\INetCache\IE\1WJF035G\thumb-Thumbs-Up-66.6-330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4800" y="4297464"/>
            <a:ext cx="1399200" cy="2560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Spending 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5791200" cy="2362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en-US" smtClean="0"/>
              <a:t>30% Housing</a:t>
            </a:r>
          </a:p>
          <a:p>
            <a:pPr lvl="1"/>
            <a:r>
              <a:rPr lang="en-US" smtClean="0"/>
              <a:t>20% Transportation</a:t>
            </a:r>
          </a:p>
          <a:p>
            <a:pPr lvl="1"/>
            <a:r>
              <a:rPr lang="en-US" smtClean="0"/>
              <a:t>10-20% Food</a:t>
            </a:r>
          </a:p>
          <a:p>
            <a:pPr lvl="1"/>
            <a:r>
              <a:rPr lang="en-US" smtClean="0"/>
              <a:t>10% Insurance</a:t>
            </a:r>
          </a:p>
          <a:p>
            <a:pPr lvl="1"/>
            <a:r>
              <a:rPr lang="en-US" smtClean="0"/>
              <a:t>20-30% Taxes, Entertainment, Healthcare, etc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495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Debt should be &lt;15% at all times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Try to invest or save 5%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001000" cy="434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651063">
                <a:tc>
                  <a:txBody>
                    <a:bodyPr/>
                    <a:lstStyle/>
                    <a:p>
                      <a:r>
                        <a:rPr lang="en-US" dirty="0" smtClean="0"/>
                        <a:t>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  <a:endParaRPr lang="en-US" dirty="0"/>
                    </a:p>
                  </a:txBody>
                  <a:tcPr/>
                </a:tc>
              </a:tr>
              <a:tr h="2086972">
                <a:tc>
                  <a:txBody>
                    <a:bodyPr/>
                    <a:lstStyle/>
                    <a:p>
                      <a:r>
                        <a:rPr lang="en-US" dirty="0" smtClean="0"/>
                        <a:t>$15.00</a:t>
                      </a:r>
                      <a:r>
                        <a:rPr lang="en-US" baseline="0" dirty="0" smtClean="0"/>
                        <a:t> on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$30.31 Groceries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$21.45 </a:t>
                      </a:r>
                      <a:r>
                        <a:rPr lang="en-US" dirty="0" err="1" smtClean="0"/>
                        <a:t>Fratelli’s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$4.50</a:t>
                      </a:r>
                      <a:r>
                        <a:rPr lang="en-US" baseline="0" dirty="0" smtClean="0"/>
                        <a:t> Burger King Breakfast</a:t>
                      </a:r>
                      <a:endParaRPr lang="en-US" dirty="0"/>
                    </a:p>
                  </a:txBody>
                  <a:tcPr/>
                </a:tc>
              </a:tr>
              <a:tr h="1605363">
                <a:tc>
                  <a:txBody>
                    <a:bodyPr/>
                    <a:lstStyle/>
                    <a:p>
                      <a:r>
                        <a:rPr lang="en-US" dirty="0" smtClean="0"/>
                        <a:t>$4.21 Starbucks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$7.85 </a:t>
                      </a:r>
                      <a:r>
                        <a:rPr lang="en-US" dirty="0" err="1" smtClean="0"/>
                        <a:t>Mcdonalds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$15.60</a:t>
                      </a:r>
                    </a:p>
                    <a:p>
                      <a:r>
                        <a:rPr lang="en-US" dirty="0" smtClean="0"/>
                        <a:t>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$6.00</a:t>
                      </a:r>
                      <a:r>
                        <a:rPr lang="en-US" baseline="0" dirty="0" smtClean="0"/>
                        <a:t> Parking Garage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Spending 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Emergency funds are there to cover:</a:t>
            </a:r>
          </a:p>
          <a:p>
            <a:pPr lvl="1"/>
            <a:r>
              <a:rPr lang="en-US" dirty="0" smtClean="0"/>
              <a:t>Job loss</a:t>
            </a:r>
          </a:p>
          <a:p>
            <a:pPr lvl="1"/>
            <a:r>
              <a:rPr lang="en-US" dirty="0" smtClean="0"/>
              <a:t>Injury</a:t>
            </a:r>
          </a:p>
          <a:p>
            <a:r>
              <a:rPr lang="en-US" dirty="0" smtClean="0"/>
              <a:t>Have enough money saved to cover 4-7 months of income</a:t>
            </a:r>
          </a:p>
          <a:p>
            <a:r>
              <a:rPr lang="en-US" dirty="0" smtClean="0"/>
              <a:t>Treat it like a bill </a:t>
            </a:r>
          </a:p>
          <a:p>
            <a:r>
              <a:rPr lang="en-US" dirty="0" smtClean="0"/>
              <a:t>Start out with a small goal</a:t>
            </a:r>
          </a:p>
          <a:p>
            <a:endParaRPr lang="en-US" dirty="0"/>
          </a:p>
        </p:txBody>
      </p:sp>
      <p:pic>
        <p:nvPicPr>
          <p:cNvPr id="4" name="Picture 3" descr="10-things-to-consider-job-l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0238" y="4462435"/>
            <a:ext cx="3603762" cy="2395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Separate bank account to separate emergency funds from everything else</a:t>
            </a:r>
          </a:p>
          <a:p>
            <a:pPr lvl="1"/>
            <a:r>
              <a:rPr lang="en-US" b="1" dirty="0" smtClean="0"/>
              <a:t>Easy to get to</a:t>
            </a:r>
          </a:p>
          <a:p>
            <a:r>
              <a:rPr lang="en-US" dirty="0" smtClean="0"/>
              <a:t>Consider a </a:t>
            </a:r>
            <a:r>
              <a:rPr lang="en-US" b="1" dirty="0" smtClean="0"/>
              <a:t>money market account </a:t>
            </a:r>
          </a:p>
          <a:p>
            <a:pPr lvl="1"/>
            <a:r>
              <a:rPr lang="en-US" dirty="0" smtClean="0"/>
              <a:t>Allows withdrawals only at certain minimum levels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Short-term certificates of deposit</a:t>
            </a:r>
            <a:endParaRPr lang="en-US" dirty="0" smtClean="0"/>
          </a:p>
          <a:p>
            <a:pPr lvl="1"/>
            <a:r>
              <a:rPr lang="en-US" dirty="0" smtClean="0"/>
              <a:t>You'll earn more interest than a typical savings account</a:t>
            </a:r>
          </a:p>
          <a:p>
            <a:pPr lvl="1"/>
            <a:r>
              <a:rPr lang="en-US" dirty="0" smtClean="0"/>
              <a:t>Only if you can live without the money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store? </a:t>
            </a:r>
            <a:endParaRPr lang="en-US" dirty="0"/>
          </a:p>
        </p:txBody>
      </p:sp>
      <p:pic>
        <p:nvPicPr>
          <p:cNvPr id="2050" name="Picture 2" descr="C:\Users\Alexa\AppData\Local\Microsoft\Windows\INetCache\IE\JDN90BHN\institution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962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nothing but cash</a:t>
            </a:r>
          </a:p>
          <a:p>
            <a:pPr lvl="1"/>
            <a:r>
              <a:rPr lang="en-US" dirty="0" smtClean="0"/>
              <a:t>Envelopes for each category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52 Week Challenge</a:t>
            </a:r>
          </a:p>
          <a:p>
            <a:pPr lvl="1"/>
            <a:r>
              <a:rPr lang="en-US" dirty="0" smtClean="0"/>
              <a:t>Week 1 – Save $52</a:t>
            </a:r>
          </a:p>
          <a:p>
            <a:pPr lvl="1"/>
            <a:r>
              <a:rPr lang="en-US" dirty="0" smtClean="0"/>
              <a:t>Week 2 – Save $51</a:t>
            </a:r>
          </a:p>
          <a:p>
            <a:pPr lvl="1"/>
            <a:r>
              <a:rPr lang="en-US" dirty="0" smtClean="0"/>
              <a:t>…Week 51 – Save $2</a:t>
            </a:r>
          </a:p>
          <a:p>
            <a:pPr lvl="1"/>
            <a:r>
              <a:rPr lang="en-US" dirty="0" smtClean="0"/>
              <a:t>…Week 52 – Save $1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By the end of the year $1378 will be saved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Techniques</a:t>
            </a:r>
            <a:endParaRPr lang="en-US" dirty="0"/>
          </a:p>
        </p:txBody>
      </p:sp>
      <p:pic>
        <p:nvPicPr>
          <p:cNvPr id="3082" name="Picture 10" descr="C:\Users\Alexa\AppData\Local\Microsoft\Windows\INetCache\IE\7FVHC1TK\dollar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3492279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4715</TotalTime>
  <Words>888</Words>
  <Application>Microsoft Office PowerPoint</Application>
  <PresentationFormat>On-screen Show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Financial Literacy</vt:lpstr>
      <vt:lpstr>The Money Disconnect</vt:lpstr>
      <vt:lpstr>Ultimately…</vt:lpstr>
      <vt:lpstr>How would you describe your current financial outlook?</vt:lpstr>
      <vt:lpstr>Creating a Spending Plan</vt:lpstr>
      <vt:lpstr>Weekly Spending Chart</vt:lpstr>
      <vt:lpstr>Emergency Fund</vt:lpstr>
      <vt:lpstr>Where to store? </vt:lpstr>
      <vt:lpstr>Saving Techniques</vt:lpstr>
      <vt:lpstr>Cutting Costs</vt:lpstr>
      <vt:lpstr>Credit Scores</vt:lpstr>
      <vt:lpstr>What is a credit score?</vt:lpstr>
      <vt:lpstr>Credit Score Meanings</vt:lpstr>
      <vt:lpstr>Slide 14</vt:lpstr>
      <vt:lpstr>Determining Factors</vt:lpstr>
      <vt:lpstr>Credit Tips</vt:lpstr>
      <vt:lpstr>Investing</vt:lpstr>
      <vt:lpstr>Investing for Students</vt:lpstr>
      <vt:lpstr>Investing</vt:lpstr>
      <vt:lpstr>Investing Basics</vt:lpstr>
      <vt:lpstr>What is unnecesary risk?</vt:lpstr>
      <vt:lpstr>What’s right for me? </vt:lpstr>
      <vt:lpstr>Mutual Funds</vt:lpstr>
      <vt:lpstr>Index Funds</vt:lpstr>
      <vt:lpstr>Traditional &amp; Roth IRA’s</vt:lpstr>
      <vt:lpstr>The Cost of Waiting</vt:lpstr>
      <vt:lpstr>To Recap</vt:lpstr>
      <vt:lpstr>Thank you very much!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</dc:title>
  <dc:creator>Alexa Greer</dc:creator>
  <cp:lastModifiedBy>Alexa Greer</cp:lastModifiedBy>
  <cp:revision>160</cp:revision>
  <dcterms:created xsi:type="dcterms:W3CDTF">2015-10-19T21:04:19Z</dcterms:created>
  <dcterms:modified xsi:type="dcterms:W3CDTF">2015-10-25T03:34:31Z</dcterms:modified>
</cp:coreProperties>
</file>